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64" d="100"/>
          <a:sy n="64" d="100"/>
        </p:scale>
        <p:origin x="34" y="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Classeur2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Classeur2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Classeur2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Classeur2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Classeur2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Classeur2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Classeur2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Classeur2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Classeur2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Classeur2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362-44E6-A0DC-2DC131D2A91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362-44E6-A0DC-2DC131D2A91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362-44E6-A0DC-2DC131D2A91A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3362-44E6-A0DC-2DC131D2A91A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3362-44E6-A0DC-2DC131D2A91A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3362-44E6-A0DC-2DC131D2A91A}"/>
                </c:ext>
              </c:extLst>
            </c:dLbl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Feuil1!$A$14:$A$16</c:f>
              <c:strCache>
                <c:ptCount val="3"/>
                <c:pt idx="0">
                  <c:v>Moins d'un an</c:v>
                </c:pt>
                <c:pt idx="1">
                  <c:v>1 et 2 ans</c:v>
                </c:pt>
                <c:pt idx="2">
                  <c:v>plus de 2 ans</c:v>
                </c:pt>
              </c:strCache>
            </c:strRef>
          </c:cat>
          <c:val>
            <c:numRef>
              <c:f>Feuil1!$B$14:$B$16</c:f>
              <c:numCache>
                <c:formatCode>0%</c:formatCode>
                <c:ptCount val="3"/>
                <c:pt idx="0">
                  <c:v>0.5</c:v>
                </c:pt>
                <c:pt idx="1">
                  <c:v>0.4</c:v>
                </c:pt>
                <c:pt idx="2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362-44E6-A0DC-2DC131D2A91A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F51-411E-BB6F-BB67AF4014C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F51-411E-BB6F-BB67AF4014C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Feuil2!$A$3:$A$4</c:f>
              <c:strCache>
                <c:ptCount val="2"/>
                <c:pt idx="0">
                  <c:v>micro entrepeneur</c:v>
                </c:pt>
                <c:pt idx="1">
                  <c:v>autre</c:v>
                </c:pt>
              </c:strCache>
            </c:strRef>
          </c:cat>
          <c:val>
            <c:numRef>
              <c:f>Feuil2!$B$3:$B$4</c:f>
              <c:numCache>
                <c:formatCode>0%</c:formatCode>
                <c:ptCount val="2"/>
                <c:pt idx="0">
                  <c:v>0.9</c:v>
                </c:pt>
                <c:pt idx="1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F51-411E-BB6F-BB67AF4014C6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91C-4994-A53E-ADF06959368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91C-4994-A53E-ADF06959368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791C-4994-A53E-ADF06959368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791C-4994-A53E-ADF069593685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791C-4994-A53E-ADF069593685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791C-4994-A53E-ADF069593685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791C-4994-A53E-ADF069593685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791C-4994-A53E-ADF069593685}"/>
                </c:ext>
              </c:extLst>
            </c:dLbl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Feuil3!$B$14:$B$17</c:f>
              <c:strCache>
                <c:ptCount val="4"/>
                <c:pt idx="0">
                  <c:v>thérapeuthe</c:v>
                </c:pt>
                <c:pt idx="1">
                  <c:v>accompagnante</c:v>
                </c:pt>
                <c:pt idx="2">
                  <c:v>art</c:v>
                </c:pt>
                <c:pt idx="3">
                  <c:v>web/informatique</c:v>
                </c:pt>
              </c:strCache>
            </c:strRef>
          </c:cat>
          <c:val>
            <c:numRef>
              <c:f>Feuil3!$C$14:$C$17</c:f>
              <c:numCache>
                <c:formatCode>0%</c:formatCode>
                <c:ptCount val="4"/>
                <c:pt idx="0">
                  <c:v>0.7</c:v>
                </c:pt>
                <c:pt idx="1">
                  <c:v>0.1</c:v>
                </c:pt>
                <c:pt idx="2">
                  <c:v>0.1</c:v>
                </c:pt>
                <c:pt idx="3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91C-4994-A53E-ADF069593685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F6B-4641-81A5-388277398E2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F6B-4641-81A5-388277398E2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F6B-4641-81A5-388277398E22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4F6B-4641-81A5-388277398E22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4F6B-4641-81A5-388277398E22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4F6B-4641-81A5-388277398E22}"/>
                </c:ext>
              </c:extLst>
            </c:dLbl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Feuil4!$B$4:$B$6</c:f>
              <c:strCache>
                <c:ptCount val="3"/>
                <c:pt idx="0">
                  <c:v>non</c:v>
                </c:pt>
                <c:pt idx="1">
                  <c:v>oui</c:v>
                </c:pt>
                <c:pt idx="2">
                  <c:v>autre</c:v>
                </c:pt>
              </c:strCache>
            </c:strRef>
          </c:cat>
          <c:val>
            <c:numRef>
              <c:f>Feuil4!$C$4:$C$6</c:f>
              <c:numCache>
                <c:formatCode>0%</c:formatCode>
                <c:ptCount val="3"/>
                <c:pt idx="0">
                  <c:v>0.8</c:v>
                </c:pt>
                <c:pt idx="1">
                  <c:v>0.1</c:v>
                </c:pt>
                <c:pt idx="2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F6B-4641-81A5-388277398E22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020-4302-AB60-B7CE53FD835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020-4302-AB60-B7CE53FD835E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3020-4302-AB60-B7CE53FD835E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435169321993903"/>
                      <c:h val="0.181869678798960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3020-4302-AB60-B7CE53FD835E}"/>
                </c:ext>
              </c:extLst>
            </c:dLbl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Feuil6!$A$3:$A$4</c:f>
              <c:strCache>
                <c:ptCount val="2"/>
                <c:pt idx="0">
                  <c:v>&lt; 5000 €</c:v>
                </c:pt>
                <c:pt idx="1">
                  <c:v>5000 à 10 000 €</c:v>
                </c:pt>
              </c:strCache>
            </c:strRef>
          </c:cat>
          <c:val>
            <c:numRef>
              <c:f>Feuil6!$B$3:$B$4</c:f>
              <c:numCache>
                <c:formatCode>0.00%</c:formatCode>
                <c:ptCount val="2"/>
                <c:pt idx="0">
                  <c:v>0.77800000000000002</c:v>
                </c:pt>
                <c:pt idx="1">
                  <c:v>0.222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020-4302-AB60-B7CE53FD835E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8F0-4898-A801-D25EC8B7FFE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8F0-4898-A801-D25EC8B7FFED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08F0-4898-A801-D25EC8B7FFED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08F0-4898-A801-D25EC8B7FFED}"/>
                </c:ext>
              </c:extLst>
            </c:dLbl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Feuil7!$B$4:$B$5</c:f>
              <c:strCache>
                <c:ptCount val="2"/>
                <c:pt idx="0">
                  <c:v>non</c:v>
                </c:pt>
                <c:pt idx="1">
                  <c:v>oui</c:v>
                </c:pt>
              </c:strCache>
            </c:strRef>
          </c:cat>
          <c:val>
            <c:numRef>
              <c:f>Feuil7!$C$4:$C$5</c:f>
              <c:numCache>
                <c:formatCode>0.00%</c:formatCode>
                <c:ptCount val="2"/>
                <c:pt idx="0">
                  <c:v>0.66700000000000004</c:v>
                </c:pt>
                <c:pt idx="1">
                  <c:v>0.33300000000000002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8F0-4898-A801-D25EC8B7FFED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F6C-4E35-9B44-D726CC84AC7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F6C-4E35-9B44-D726CC84AC73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BF6C-4E35-9B44-D726CC84AC73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BF6C-4E35-9B44-D726CC84AC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Feuil9!$B$3:$B$4</c:f>
              <c:strCache>
                <c:ptCount val="2"/>
                <c:pt idx="0">
                  <c:v>oui</c:v>
                </c:pt>
                <c:pt idx="1">
                  <c:v>non</c:v>
                </c:pt>
              </c:strCache>
            </c:strRef>
          </c:cat>
          <c:val>
            <c:numRef>
              <c:f>Feuil9!$C$3:$C$4</c:f>
              <c:numCache>
                <c:formatCode>0%</c:formatCode>
                <c:ptCount val="2"/>
                <c:pt idx="0">
                  <c:v>0.3</c:v>
                </c:pt>
                <c:pt idx="1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F6C-4E35-9B44-D726CC84AC73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535-43D8-9399-417CBAE50F8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535-43D8-9399-417CBAE50F89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F535-43D8-9399-417CBAE50F89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F535-43D8-9399-417CBAE50F89}"/>
                </c:ext>
              </c:extLst>
            </c:dLbl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Feuil10!$B$4:$B$5</c:f>
              <c:strCache>
                <c:ptCount val="2"/>
                <c:pt idx="0">
                  <c:v>non</c:v>
                </c:pt>
                <c:pt idx="1">
                  <c:v>oui</c:v>
                </c:pt>
              </c:strCache>
            </c:strRef>
          </c:cat>
          <c:val>
            <c:numRef>
              <c:f>Feuil10!$C$4:$C$5</c:f>
              <c:numCache>
                <c:formatCode>0%</c:formatCode>
                <c:ptCount val="2"/>
                <c:pt idx="0">
                  <c:v>0.4</c:v>
                </c:pt>
                <c:pt idx="1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535-43D8-9399-417CBAE50F89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/>
                </a:gs>
                <a:gs pos="75000">
                  <a:schemeClr val="accent1">
                    <a:lumMod val="60000"/>
                    <a:lumOff val="40000"/>
                  </a:schemeClr>
                </a:gs>
                <a:gs pos="51000">
                  <a:schemeClr val="accent1">
                    <a:alpha val="75000"/>
                  </a:schemeClr>
                </a:gs>
                <a:gs pos="100000">
                  <a:schemeClr val="accent1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Feuil12!$B$3:$B$7</c:f>
              <c:strCache>
                <c:ptCount val="5"/>
                <c:pt idx="0">
                  <c:v>bouche à oreille</c:v>
                </c:pt>
                <c:pt idx="1">
                  <c:v>youtube</c:v>
                </c:pt>
                <c:pt idx="2">
                  <c:v>facebook</c:v>
                </c:pt>
                <c:pt idx="3">
                  <c:v>salons</c:v>
                </c:pt>
                <c:pt idx="4">
                  <c:v>autres</c:v>
                </c:pt>
              </c:strCache>
            </c:strRef>
          </c:cat>
          <c:val>
            <c:numRef>
              <c:f>Feuil12!$C$3:$C$7</c:f>
              <c:numCache>
                <c:formatCode>0%</c:formatCode>
                <c:ptCount val="5"/>
                <c:pt idx="0">
                  <c:v>0.4</c:v>
                </c:pt>
                <c:pt idx="1">
                  <c:v>0.1</c:v>
                </c:pt>
                <c:pt idx="2">
                  <c:v>0.2</c:v>
                </c:pt>
                <c:pt idx="3">
                  <c:v>0.1</c:v>
                </c:pt>
                <c:pt idx="4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74-4D30-85C4-10A14EB96D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5"/>
        <c:overlap val="-70"/>
        <c:axId val="506445048"/>
        <c:axId val="415939792"/>
      </c:barChart>
      <c:catAx>
        <c:axId val="506445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15939792"/>
        <c:crosses val="autoZero"/>
        <c:auto val="1"/>
        <c:lblAlgn val="ctr"/>
        <c:lblOffset val="100"/>
        <c:noMultiLvlLbl val="0"/>
      </c:catAx>
      <c:valAx>
        <c:axId val="415939792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tx1">
                      <a:lumMod val="5000"/>
                      <a:lumOff val="95000"/>
                    </a:schemeClr>
                  </a:gs>
                  <a:gs pos="0">
                    <a:schemeClr val="tx1">
                      <a:lumMod val="25000"/>
                      <a:lumOff val="7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06445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AA0-456D-B1B2-7E351772571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AA0-456D-B1B2-7E351772571D}"/>
              </c:ext>
            </c:extLst>
          </c:dPt>
          <c:dLbls>
            <c:dLbl>
              <c:idx val="0"/>
              <c:layout>
                <c:manualLayout>
                  <c:x val="4.9940506261183987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AA0-456D-B1B2-7E351772571D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AAA0-456D-B1B2-7E351772571D}"/>
                </c:ext>
              </c:extLst>
            </c:dLbl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Feuil13!$B$4:$B$5</c:f>
              <c:strCache>
                <c:ptCount val="2"/>
                <c:pt idx="0">
                  <c:v>manque de commerciliation</c:v>
                </c:pt>
                <c:pt idx="1">
                  <c:v>perte de motivation</c:v>
                </c:pt>
              </c:strCache>
            </c:strRef>
          </c:cat>
          <c:val>
            <c:numRef>
              <c:f>Feuil13!$C$4:$C$5</c:f>
              <c:numCache>
                <c:formatCode>0.00%</c:formatCode>
                <c:ptCount val="2"/>
                <c:pt idx="0">
                  <c:v>0.83299999999999996</c:v>
                </c:pt>
                <c:pt idx="1">
                  <c:v>0.16700000000000001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AA0-456D-B1B2-7E351772571D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7/17/2018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7/17/2018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7/17/2018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7/17/2018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7/17/2018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7/17/2018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7/17/2018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7/17/2018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7/17/2018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7/17/2018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7/17/2018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7/17/2018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A9267E-CB1C-4C43-97EB-0E8A09ED8F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Etude de rentabilité des entreprises lumineuses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E283C5-2AFF-44D2-A585-DBC6E7CAD2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JUILLET 2018</a:t>
            </a:r>
          </a:p>
        </p:txBody>
      </p:sp>
    </p:spTree>
    <p:extLst>
      <p:ext uri="{BB962C8B-B14F-4D97-AF65-F5344CB8AC3E}">
        <p14:creationId xmlns:p14="http://schemas.microsoft.com/office/powerpoint/2010/main" val="3052069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90733B-B4BA-45FD-9F82-CEA24C6B6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10 répondants au 17 juillet 2018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29D8F24-7193-4544-A82C-65DC1C6ECA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Tous n’ont pas répondu à toutes les questions.</a:t>
            </a:r>
          </a:p>
          <a:p>
            <a:r>
              <a:rPr lang="fr-FR" dirty="0"/>
              <a:t>10 personnes c’est un tout petit échantillonnage donc à peine représentatif. </a:t>
            </a:r>
          </a:p>
          <a:p>
            <a:r>
              <a:rPr lang="fr-FR" dirty="0"/>
              <a:t>Je pense que je ferais repasser le sondage tous les 6 mois en l’améliorant à chaque fois de vos remarques judicieuses!</a:t>
            </a:r>
          </a:p>
          <a:p>
            <a:r>
              <a:rPr lang="fr-FR" dirty="0"/>
              <a:t>MERCI à tous ceux qui ont répondu ;)</a:t>
            </a:r>
          </a:p>
        </p:txBody>
      </p:sp>
    </p:spTree>
    <p:extLst>
      <p:ext uri="{BB962C8B-B14F-4D97-AF65-F5344CB8AC3E}">
        <p14:creationId xmlns:p14="http://schemas.microsoft.com/office/powerpoint/2010/main" val="15990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AAC49F-35FF-4EA0-9A14-59BF8D9F2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Q1: quelle est la date de création de votre entreprise ?</a:t>
            </a:r>
          </a:p>
        </p:txBody>
      </p:sp>
      <p:graphicFrame>
        <p:nvGraphicFramePr>
          <p:cNvPr id="8" name="Graphique 7">
            <a:extLst>
              <a:ext uri="{FF2B5EF4-FFF2-40B4-BE49-F238E27FC236}">
                <a16:creationId xmlns:a16="http://schemas.microsoft.com/office/drawing/2014/main" id="{0E9510E5-31D9-416F-A453-534039CD84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6508606"/>
              </p:ext>
            </p:extLst>
          </p:nvPr>
        </p:nvGraphicFramePr>
        <p:xfrm>
          <a:off x="2570545" y="2084832"/>
          <a:ext cx="6934200" cy="4412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57714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51822D-6C9D-4388-A02A-1F1DA6FD9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Q2: Quel statut avez-vous choisi ?</a:t>
            </a:r>
          </a:p>
        </p:txBody>
      </p:sp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70C585F5-4DA6-4D15-997F-3ADD428881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966877"/>
              </p:ext>
            </p:extLst>
          </p:nvPr>
        </p:nvGraphicFramePr>
        <p:xfrm>
          <a:off x="1394748" y="2199190"/>
          <a:ext cx="7326775" cy="42536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78196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B478E9-047A-4E30-A49A-EA4920696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Q3: Quel est votre métier ?</a:t>
            </a:r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CD99302B-CF5A-4B26-A1AB-95D300CDE6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3191541"/>
              </p:ext>
            </p:extLst>
          </p:nvPr>
        </p:nvGraphicFramePr>
        <p:xfrm>
          <a:off x="2297575" y="2057399"/>
          <a:ext cx="6084425" cy="4511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67158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aphique 5">
            <a:extLst>
              <a:ext uri="{FF2B5EF4-FFF2-40B4-BE49-F238E27FC236}">
                <a16:creationId xmlns:a16="http://schemas.microsoft.com/office/drawing/2014/main" id="{1630773A-609E-4193-B4C8-95F26430D2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4109015"/>
              </p:ext>
            </p:extLst>
          </p:nvPr>
        </p:nvGraphicFramePr>
        <p:xfrm>
          <a:off x="1794075" y="2216553"/>
          <a:ext cx="6834851" cy="3955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itre 1">
            <a:extLst>
              <a:ext uri="{FF2B5EF4-FFF2-40B4-BE49-F238E27FC236}">
                <a16:creationId xmlns:a16="http://schemas.microsoft.com/office/drawing/2014/main" id="{9797B4A6-0F54-423B-8CF8-5C3EDD573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fr-FR" dirty="0"/>
              <a:t>Q4: Votre activité est elle rentable ?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A11347E-522C-49FA-8F96-626652A8CD23}"/>
              </a:ext>
            </a:extLst>
          </p:cNvPr>
          <p:cNvSpPr txBox="1"/>
          <p:nvPr/>
        </p:nvSpPr>
        <p:spPr>
          <a:xfrm>
            <a:off x="9062977" y="2662177"/>
            <a:ext cx="27374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L’activité rentable parmi les répondants est la profession artistique.</a:t>
            </a:r>
          </a:p>
        </p:txBody>
      </p:sp>
    </p:spTree>
    <p:extLst>
      <p:ext uri="{BB962C8B-B14F-4D97-AF65-F5344CB8AC3E}">
        <p14:creationId xmlns:p14="http://schemas.microsoft.com/office/powerpoint/2010/main" val="3062650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C66B81-5A3B-4F7C-9F6B-B654E6292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Q5: Si oui, au bout de combien de temps êtes-vous devenu rentable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2826FCA-83DC-4709-9259-35A07E7847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100% entre 6 et 12 mois.</a:t>
            </a:r>
          </a:p>
          <a:p>
            <a:endParaRPr lang="fr-FR" dirty="0"/>
          </a:p>
          <a:p>
            <a:r>
              <a:rPr lang="fr-FR" dirty="0"/>
              <a:t>Cela concerne la seule personne sur les 10 répondants pour qui l’activité est rentable.</a:t>
            </a:r>
          </a:p>
        </p:txBody>
      </p:sp>
    </p:spTree>
    <p:extLst>
      <p:ext uri="{BB962C8B-B14F-4D97-AF65-F5344CB8AC3E}">
        <p14:creationId xmlns:p14="http://schemas.microsoft.com/office/powerpoint/2010/main" val="2884830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74FD46-B9AA-4AA6-9B4E-D7C37609C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Q6: Quel est votre chiffre d’affaire annuel?</a:t>
            </a:r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6EE9999B-AE8F-491B-8964-E117FDD2D1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2175044"/>
              </p:ext>
            </p:extLst>
          </p:nvPr>
        </p:nvGraphicFramePr>
        <p:xfrm>
          <a:off x="2430683" y="2084832"/>
          <a:ext cx="6628436" cy="4314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86997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D09C1D-8804-46CF-9C1F-AD9CA3D0A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Q7: Avez-vous une activité complémentaire pour compléter vos revenus (activité purement alimentaire) ? </a:t>
            </a:r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4D2E9374-6B31-461F-A301-EB043CB7CA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2998349"/>
              </p:ext>
            </p:extLst>
          </p:nvPr>
        </p:nvGraphicFramePr>
        <p:xfrm>
          <a:off x="648182" y="2219445"/>
          <a:ext cx="6148086" cy="44765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583137CD-3C22-4D7B-A6D8-AF818CFF9722}"/>
              </a:ext>
            </a:extLst>
          </p:cNvPr>
          <p:cNvSpPr txBox="1"/>
          <p:nvPr/>
        </p:nvSpPr>
        <p:spPr>
          <a:xfrm>
            <a:off x="7141580" y="2448046"/>
            <a:ext cx="429420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Q8: Quelle est la part de cette activité complémentaire ?</a:t>
            </a:r>
          </a:p>
          <a:p>
            <a:endParaRPr lang="fr-FR" dirty="0"/>
          </a:p>
          <a:p>
            <a:r>
              <a:rPr lang="fr-FR" dirty="0"/>
              <a:t>Pour les 67% des personnes ayant répondu « oui »,  cela représente plus de 75% de leurs revenus.</a:t>
            </a:r>
          </a:p>
          <a:p>
            <a:endParaRPr lang="fr-FR" dirty="0"/>
          </a:p>
          <a:p>
            <a:r>
              <a:rPr lang="fr-FR" dirty="0"/>
              <a:t>Pour les 33% restants cela représente de 50 à 75 %.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05711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20981F-0E02-4E42-985F-7A6066894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Q9: Au démarrage, avez-vous réalisé une étude de marché ou autre ? </a:t>
            </a:r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A6F4FE81-6340-4B37-B6E4-858120EE6D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5767939"/>
              </p:ext>
            </p:extLst>
          </p:nvPr>
        </p:nvGraphicFramePr>
        <p:xfrm>
          <a:off x="1655180" y="2084832"/>
          <a:ext cx="7077919" cy="4721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957341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F3547-3442-4BFB-A47F-2F2B65BD6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Q10: Avez-vous fait de la prospection ? Mail, téléphone, réseaux sociaux, </a:t>
            </a:r>
            <a:r>
              <a:rPr lang="fr-FR" dirty="0" err="1"/>
              <a:t>youtube</a:t>
            </a:r>
            <a:r>
              <a:rPr lang="fr-FR" dirty="0"/>
              <a:t> </a:t>
            </a:r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47CEA1A2-80F1-44D8-9622-D6DEE81CA4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2815458"/>
              </p:ext>
            </p:extLst>
          </p:nvPr>
        </p:nvGraphicFramePr>
        <p:xfrm>
          <a:off x="1585732" y="2259957"/>
          <a:ext cx="6321706" cy="4470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252380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3B1D48-B8F5-4747-9964-2AC8928EF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Q11: Avez-vous une stratégie pour continuer à développer votre clientèle ?</a:t>
            </a:r>
            <a:br>
              <a:rPr lang="fr-FR" dirty="0"/>
            </a:b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7551CA5-4349-4B46-AE94-688724A5B690}"/>
              </a:ext>
            </a:extLst>
          </p:cNvPr>
          <p:cNvSpPr txBox="1"/>
          <p:nvPr/>
        </p:nvSpPr>
        <p:spPr>
          <a:xfrm>
            <a:off x="1776714" y="2002204"/>
            <a:ext cx="71936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OUI = 100%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035D0A-C9BE-4A3E-A945-50794B6E7016}"/>
              </a:ext>
            </a:extLst>
          </p:cNvPr>
          <p:cNvSpPr/>
          <p:nvPr/>
        </p:nvSpPr>
        <p:spPr>
          <a:xfrm>
            <a:off x="1047277" y="2912833"/>
            <a:ext cx="6096000" cy="13388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4500" cap="all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Q12: si oui laquelle ? </a:t>
            </a:r>
          </a:p>
          <a:p>
            <a:br>
              <a:rPr lang="fr-FR" dirty="0"/>
            </a:br>
            <a:endParaRPr lang="fr-FR" dirty="0"/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6DE8B18E-8CBA-4191-839A-04567458E0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871875"/>
              </p:ext>
            </p:extLst>
          </p:nvPr>
        </p:nvGraphicFramePr>
        <p:xfrm>
          <a:off x="700267" y="4062942"/>
          <a:ext cx="11036461" cy="25406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036461">
                  <a:extLst>
                    <a:ext uri="{9D8B030D-6E8A-4147-A177-3AD203B41FA5}">
                      <a16:colId xmlns:a16="http://schemas.microsoft.com/office/drawing/2014/main" val="1828608130"/>
                    </a:ext>
                  </a:extLst>
                </a:gridCol>
              </a:tblGrid>
              <a:tr h="267356"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 dirty="0">
                          <a:effectLst/>
                          <a:latin typeface="Candara" panose="020E0502030303020204" pitchFamily="34" charset="0"/>
                        </a:rPr>
                        <a:t>Jeux concours, donation libre 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1048" marR="1048" marT="1048" marB="0" anchor="ctr"/>
                </a:tc>
                <a:extLst>
                  <a:ext uri="{0D108BD9-81ED-4DB2-BD59-A6C34878D82A}">
                    <a16:rowId xmlns:a16="http://schemas.microsoft.com/office/drawing/2014/main" val="547356209"/>
                  </a:ext>
                </a:extLst>
              </a:tr>
              <a:tr h="418648"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Rencontre de professionnels</a:t>
                      </a:r>
                    </a:p>
                  </a:txBody>
                  <a:tcPr marL="1048" marR="1048" marT="1048" marB="0" anchor="ctr"/>
                </a:tc>
                <a:extLst>
                  <a:ext uri="{0D108BD9-81ED-4DB2-BD59-A6C34878D82A}">
                    <a16:rowId xmlns:a16="http://schemas.microsoft.com/office/drawing/2014/main" val="3800327368"/>
                  </a:ext>
                </a:extLst>
              </a:tr>
              <a:tr h="340199"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 dirty="0">
                          <a:effectLst/>
                          <a:latin typeface="Candara" panose="020E0502030303020204" pitchFamily="34" charset="0"/>
                        </a:rPr>
                        <a:t>Communication via les réseaux sociaux + magazine Amis du Bien Être</a:t>
                      </a:r>
                    </a:p>
                  </a:txBody>
                  <a:tcPr marL="1048" marR="1048" marT="1048" marB="0" anchor="ctr"/>
                </a:tc>
                <a:extLst>
                  <a:ext uri="{0D108BD9-81ED-4DB2-BD59-A6C34878D82A}">
                    <a16:rowId xmlns:a16="http://schemas.microsoft.com/office/drawing/2014/main" val="213161621"/>
                  </a:ext>
                </a:extLst>
              </a:tr>
              <a:tr h="391768"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 dirty="0">
                          <a:effectLst/>
                          <a:latin typeface="Candara" panose="020E0502030303020204" pitchFamily="34" charset="0"/>
                        </a:rPr>
                        <a:t>création de réseau 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1048" marR="1048" marT="1048" marB="0" anchor="ctr"/>
                </a:tc>
                <a:extLst>
                  <a:ext uri="{0D108BD9-81ED-4DB2-BD59-A6C34878D82A}">
                    <a16:rowId xmlns:a16="http://schemas.microsoft.com/office/drawing/2014/main" val="1815939878"/>
                  </a:ext>
                </a:extLst>
              </a:tr>
              <a:tr h="267356"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Produit d’appel: formations, démo, forfaits</a:t>
                      </a:r>
                    </a:p>
                  </a:txBody>
                  <a:tcPr marL="1048" marR="1048" marT="1048" marB="0" anchor="ctr"/>
                </a:tc>
                <a:extLst>
                  <a:ext uri="{0D108BD9-81ED-4DB2-BD59-A6C34878D82A}">
                    <a16:rowId xmlns:a16="http://schemas.microsoft.com/office/drawing/2014/main" val="1847099415"/>
                  </a:ext>
                </a:extLst>
              </a:tr>
              <a:tr h="267356"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Salons</a:t>
                      </a:r>
                    </a:p>
                  </a:txBody>
                  <a:tcPr marL="1048" marR="1048" marT="1048" marB="0" anchor="ctr"/>
                </a:tc>
                <a:extLst>
                  <a:ext uri="{0D108BD9-81ED-4DB2-BD59-A6C34878D82A}">
                    <a16:rowId xmlns:a16="http://schemas.microsoft.com/office/drawing/2014/main" val="3316619143"/>
                  </a:ext>
                </a:extLst>
              </a:tr>
              <a:tr h="32058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Tarifs adaptés</a:t>
                      </a:r>
                      <a:endParaRPr lang="fr-FR" sz="1600" u="none" strike="noStrike" dirty="0"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1048" marR="1048" marT="1048" marB="0" anchor="ctr"/>
                </a:tc>
                <a:extLst>
                  <a:ext uri="{0D108BD9-81ED-4DB2-BD59-A6C34878D82A}">
                    <a16:rowId xmlns:a16="http://schemas.microsoft.com/office/drawing/2014/main" val="1238178736"/>
                  </a:ext>
                </a:extLst>
              </a:tr>
              <a:tr h="26735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Confiance en l’univers et loi de l’abondance</a:t>
                      </a:r>
                    </a:p>
                  </a:txBody>
                  <a:tcPr marL="1048" marR="1048" marT="1048" marB="0" anchor="ctr"/>
                </a:tc>
                <a:extLst>
                  <a:ext uri="{0D108BD9-81ED-4DB2-BD59-A6C34878D82A}">
                    <a16:rowId xmlns:a16="http://schemas.microsoft.com/office/drawing/2014/main" val="32242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07797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2379C7-8A87-4D3B-9BDB-0C7926E8E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Q13: aujourd’hui comment vos clients vous trouvent ?</a:t>
            </a:r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B02CD907-FB05-46CF-99F3-6C1DA178EF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2908902"/>
              </p:ext>
            </p:extLst>
          </p:nvPr>
        </p:nvGraphicFramePr>
        <p:xfrm>
          <a:off x="1383175" y="2057400"/>
          <a:ext cx="9560688" cy="44880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5A7DAD2C-D6A9-492B-8DA7-2B0DA185DF3F}"/>
              </a:ext>
            </a:extLst>
          </p:cNvPr>
          <p:cNvCxnSpPr>
            <a:cxnSpLocks/>
          </p:cNvCxnSpPr>
          <p:nvPr/>
        </p:nvCxnSpPr>
        <p:spPr>
          <a:xfrm flipH="1">
            <a:off x="10010173" y="3429000"/>
            <a:ext cx="556227" cy="813121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1E0F35AB-0633-41C3-BFA8-DFAD1E4D85AB}"/>
              </a:ext>
            </a:extLst>
          </p:cNvPr>
          <p:cNvSpPr txBox="1"/>
          <p:nvPr/>
        </p:nvSpPr>
        <p:spPr>
          <a:xfrm>
            <a:off x="10808825" y="2690336"/>
            <a:ext cx="13368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Je vais affiner cette part dans le prochain sondage</a:t>
            </a:r>
          </a:p>
        </p:txBody>
      </p:sp>
    </p:spTree>
    <p:extLst>
      <p:ext uri="{BB962C8B-B14F-4D97-AF65-F5344CB8AC3E}">
        <p14:creationId xmlns:p14="http://schemas.microsoft.com/office/powerpoint/2010/main" val="199696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66DBFE-A6E4-4D33-BBCE-C4AADDB84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Q14: Si vous avez eu une activité qui n’a pas fonctionné, pour vous quelles en sont les raisons ? </a:t>
            </a:r>
            <a:r>
              <a:rPr lang="fr-FR" sz="2200" dirty="0"/>
              <a:t>(50% ont répondu à cette question seulement)</a:t>
            </a:r>
            <a:endParaRPr lang="fr-FR" dirty="0"/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32967C68-C523-438B-9203-B3856D11637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7781894"/>
              </p:ext>
            </p:extLst>
          </p:nvPr>
        </p:nvGraphicFramePr>
        <p:xfrm>
          <a:off x="1279003" y="2644815"/>
          <a:ext cx="8646288" cy="39701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483834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A77BFB-2FF1-4C3A-B8D8-2A38CEE10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Q15: Si votre activité fonctionne bien, quelles sont les raisons de cette réussite selon vous ? 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2D7F5FC-AE70-47F1-9440-B085075EFE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9720073" cy="1319514"/>
          </a:xfrm>
        </p:spPr>
        <p:txBody>
          <a:bodyPr>
            <a:normAutofit/>
          </a:bodyPr>
          <a:lstStyle/>
          <a:p>
            <a:r>
              <a:rPr lang="fr-FR" dirty="0"/>
              <a:t>J’ai résumé les réponses de chacun</a:t>
            </a:r>
          </a:p>
          <a:p>
            <a:r>
              <a:rPr lang="fr-FR" dirty="0"/>
              <a:t>QUALITE, AUTHENTICITE, TEMPS dédié au client/patient, amour de son travail, ADAPTATION A LA DEMANDE. 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37670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206C74-910F-4AAD-B708-0D362DC81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Vos remarques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BA842B-790F-46DC-A0B4-60486CE85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031357"/>
            <a:ext cx="9720073" cy="4278003"/>
          </a:xfrm>
        </p:spPr>
        <p:txBody>
          <a:bodyPr>
            <a:normAutofit fontScale="92500"/>
          </a:bodyPr>
          <a:lstStyle/>
          <a:p>
            <a:r>
              <a:rPr lang="fr-FR" dirty="0"/>
              <a:t>C’est très subjectif. Certains vont dire qu’ils ne gagnent pas leur vie, alors que pour d’autres les mêmes bénéfices seraient acceptables</a:t>
            </a:r>
            <a:r>
              <a:rPr lang="fr-FR" b="1" dirty="0">
                <a:solidFill>
                  <a:schemeClr val="accent1"/>
                </a:solidFill>
              </a:rPr>
              <a:t>: oui c’est pour cela que j’ai mis des tranches de revenus mais je vais les affiner.</a:t>
            </a:r>
          </a:p>
          <a:p>
            <a:r>
              <a:rPr lang="fr-FR" dirty="0"/>
              <a:t>Envisager : les revenus complémentaires type pôle emploi, aide.: </a:t>
            </a:r>
            <a:r>
              <a:rPr lang="fr-FR" b="1" dirty="0">
                <a:solidFill>
                  <a:schemeClr val="accent1"/>
                </a:solidFill>
              </a:rPr>
              <a:t>Oui je ferais cela dans un second temps, là je voulais vraiment isoler les revenus propres aux entreprises lumineuses (les aides n’étant jamais éternelles)</a:t>
            </a:r>
            <a:r>
              <a:rPr lang="fr-FR" dirty="0"/>
              <a:t>., origine client multiple, type de client ciblé (b2b, b2c, b2b2cEtre accompagné pour le lancement de la société (type association comme </a:t>
            </a:r>
            <a:r>
              <a:rPr lang="fr-FR" dirty="0" err="1"/>
              <a:t>positiv</a:t>
            </a:r>
            <a:r>
              <a:rPr lang="fr-FR" b="1" dirty="0">
                <a:solidFill>
                  <a:schemeClr val="accent1"/>
                </a:solidFill>
              </a:rPr>
              <a:t>,...: OUI, très bonne idée !!), </a:t>
            </a:r>
            <a:r>
              <a:rPr lang="fr-FR" dirty="0" err="1"/>
              <a:t>eplanete</a:t>
            </a:r>
            <a:r>
              <a:rPr lang="fr-FR" dirty="0"/>
              <a:t>, ou pôle emploi ou autre) </a:t>
            </a:r>
          </a:p>
          <a:p>
            <a:r>
              <a:rPr lang="fr-FR" dirty="0"/>
              <a:t>Super idée cette enquête :) Je cherche à redéployer mon activité et ça m'intéresse beaucoup. Peut-être créer une rubrique entre les 2 avant dernières (activité qui n'est plus - activité qui fonctionne bien) : sur les raisons qui font que l'activité ne fonctionne pas bien</a:t>
            </a:r>
            <a:r>
              <a:rPr lang="fr-FR" b="1" dirty="0">
                <a:solidFill>
                  <a:schemeClr val="accent1"/>
                </a:solidFill>
              </a:rPr>
              <a:t>: OK</a:t>
            </a:r>
          </a:p>
          <a:p>
            <a:r>
              <a:rPr lang="fr-FR" dirty="0"/>
              <a:t>Si le cœur bat fort en exerçant son métier, si son métier ressemble à qui l'on est, alors il faut y croire !: </a:t>
            </a:r>
            <a:r>
              <a:rPr lang="fr-FR" b="1" dirty="0">
                <a:solidFill>
                  <a:schemeClr val="accent1"/>
                </a:solidFill>
              </a:rPr>
              <a:t>oui &lt;3 </a:t>
            </a:r>
          </a:p>
        </p:txBody>
      </p:sp>
    </p:spTree>
    <p:extLst>
      <p:ext uri="{BB962C8B-B14F-4D97-AF65-F5344CB8AC3E}">
        <p14:creationId xmlns:p14="http://schemas.microsoft.com/office/powerpoint/2010/main" val="15002784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é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1071</TotalTime>
  <Words>582</Words>
  <Application>Microsoft Office PowerPoint</Application>
  <PresentationFormat>Grand écran</PresentationFormat>
  <Paragraphs>52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2" baseType="lpstr">
      <vt:lpstr>Arial</vt:lpstr>
      <vt:lpstr>Candara</vt:lpstr>
      <vt:lpstr>Tw Cen MT</vt:lpstr>
      <vt:lpstr>Tw Cen MT Condensed</vt:lpstr>
      <vt:lpstr>Wingdings 3</vt:lpstr>
      <vt:lpstr>Intégral</vt:lpstr>
      <vt:lpstr>Etude de rentabilité des entreprises lumineuses</vt:lpstr>
      <vt:lpstr>10 répondants au 17 juillet 2018</vt:lpstr>
      <vt:lpstr>Q1: quelle est la date de création de votre entreprise ?</vt:lpstr>
      <vt:lpstr>Q2: Quel statut avez-vous choisi ?</vt:lpstr>
      <vt:lpstr>Q3: Quel est votre métier ?</vt:lpstr>
      <vt:lpstr>Q4: Votre activité est elle rentable ?</vt:lpstr>
      <vt:lpstr>Q5: Si oui, au bout de combien de temps êtes-vous devenu rentable ?</vt:lpstr>
      <vt:lpstr>Q6: Quel est votre chiffre d’affaire annuel?</vt:lpstr>
      <vt:lpstr>Q7: Avez-vous une activité complémentaire pour compléter vos revenus (activité purement alimentaire) ? </vt:lpstr>
      <vt:lpstr>Q9: Au démarrage, avez-vous réalisé une étude de marché ou autre ? </vt:lpstr>
      <vt:lpstr>Q10: Avez-vous fait de la prospection ? Mail, téléphone, réseaux sociaux, youtube </vt:lpstr>
      <vt:lpstr>Q11: Avez-vous une stratégie pour continuer à développer votre clientèle ? </vt:lpstr>
      <vt:lpstr>Q13: aujourd’hui comment vos clients vous trouvent ?</vt:lpstr>
      <vt:lpstr>Q14: Si vous avez eu une activité qui n’a pas fonctionné, pour vous quelles en sont les raisons ? (50% ont répondu à cette question seulement)</vt:lpstr>
      <vt:lpstr>Q15: Si votre activité fonctionne bien, quelles sont les raisons de cette réussite selon vous ? </vt:lpstr>
      <vt:lpstr>Vos remarques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Etude de rentabilité des entreprises lumineuses</dc:title>
  <dc:creator>utilisateur</dc:creator>
  <cp:lastModifiedBy>utilisateur</cp:lastModifiedBy>
  <cp:revision>55</cp:revision>
  <dcterms:created xsi:type="dcterms:W3CDTF">2018-07-17T13:30:14Z</dcterms:created>
  <dcterms:modified xsi:type="dcterms:W3CDTF">2018-07-18T07:21:24Z</dcterms:modified>
</cp:coreProperties>
</file>